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81C898B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9D7EE5-7EAB-C67F-A090-282DBFDDC0FE}" name="Karl Starr" initials="KS" userId="882250c7f7ab6cd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modernComment_102_81C898B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0F79A8-E523-4E48-A307-759747B6D3CC}" authorId="{6D9D7EE5-7EAB-C67F-A090-282DBFDDC0FE}" status="resolved" created="2023-03-01T16:35:04.08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77407163" sldId="258"/>
      <ac:spMk id="8" creationId="{D18C8E02-12F7-8E00-3614-72267CD607FB}"/>
      <ac:txMk cp="124" len="18">
        <ac:context len="581" hash="2795737689"/>
      </ac:txMk>
    </ac:txMkLst>
    <p188:pos x="3778570" y="1549434"/>
    <p188:txBody>
      <a:bodyPr/>
      <a:lstStyle/>
      <a:p>
        <a:r>
          <a:rPr lang="en-US"/>
          <a:t>Suggest inserting the word "sanitary"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26A8-D0C6-60DE-12D3-DAE3D33F4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E791E-2B0D-35C3-D90F-AD8B96ED7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E41BC-22E5-FFBA-D2B2-BF9FE522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01CE0-78E5-FC55-26D1-D2EECAE4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BB316-94AD-0914-F84C-E0291B5B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45CA-F5B6-51C6-3B5B-373DE42B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E09B1-38BD-4D0C-04D2-2F063690E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53A0-DBF9-23C4-76A8-D0BE18F2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7E0F9-B873-F615-EFDF-2F7749BB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C4B0C-C215-3776-CA2E-6D508344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2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8510C0-BC18-5D4C-42F5-CA0018FB4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BA561-E0AA-3372-97FA-4A862C7E2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9A36E-D1A9-ED80-DE53-21D66084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C689D-FBD3-2D55-D430-63F79742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E25B4-5F13-88F7-A898-34A6DFC2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7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1D61-C754-02F0-A943-82F5EE1D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94825-FCA0-F1E3-DF96-B084582D0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475C0-6C4A-D2D2-46C4-4F09A6F7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E441-F3F2-A3DD-5A7E-F885B4BE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8E0B3-2263-089B-21AD-C2F52CD6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7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1232-0750-3981-849D-404DC75E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1ECB0-1FAF-0D01-80F1-FC5591FC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C79E2-DC40-F2CD-70BB-00F4C0D6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841E3-FB73-8FD3-6DA1-CCA50F14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3B4C6-B051-B1EA-3EC2-0FF3CC83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9D0E-E30B-D327-151E-317E4E3FC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6497A-C217-CDDB-3C92-BD2A7338A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371EE-57B0-3F63-D6C2-ABF111627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F8CFF-1F6C-0F96-1C74-8049F813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1299B-4009-FD5B-3DE8-2BD36706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2882B-71B6-798D-1221-34EBABA3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7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5C86-AB33-C265-CE89-5560FBD3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ABBC1-28B7-D764-D09C-E6E2ACE6E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6587D-B3FC-DFB9-EC55-FCE4C6959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CADF4-E71A-6EA3-C100-1A47514FF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31CA3-52DD-3944-82AF-8DBAB8540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C52371-9ABA-9FAB-8DE5-EAC312DE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4F364-0D9F-A41F-A5AD-8E8DE35F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6C704-2700-3FD6-DD90-291F2F7B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6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A29A-82FB-C159-282C-36502BC4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50B8C-2B14-B5E3-D08B-12C60EC5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6C4CC-C6B6-9921-5366-FAE3BF8E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51BFF-9514-DDCB-54A2-A0FF0F82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1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22419-A483-58BE-F217-71E44751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47EC0-ECF3-6646-3B8D-7C326C01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E2A2A-58CA-6FEE-524E-3881E491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76EC-EA75-855A-FA64-3C36D84F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2E5B-3DDB-ED4E-1231-BF5D3E484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06F3E-3134-FFF3-2772-6FF9361C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D5A18-C8FA-A578-DF77-3B98E873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29701-E3FF-C4E6-F315-71FEA823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53EFE-F3AC-B4B1-0A4A-65AE8638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C69E-C617-6C8B-78D3-307E006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A5452-BD87-B2F1-5C12-0692CF9F3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0ECAD-7311-88A7-84A0-142030D11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9442F-3A95-8BC6-89B1-1F32A97A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6978F-D2BF-0A9A-0C02-187270F8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D3EF5-B40A-E1EB-73E8-372A01CB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86393-E3F9-C38F-4A6D-54A77C26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52977-0134-232D-A9DC-E92CE539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65410-4A10-0D1E-1887-CECD06C40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FA47-3AAF-46BB-8037-85EBECBD7A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6EBF6-5A4D-32D2-9B62-5FC7A94F4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4E7F4-464C-4F6D-D7B8-889ABDB96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9210-1045-4A91-A5EF-E0F332DF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2_81C898BB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8C7E27-036A-42F5-BE20-8E470008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Special Congregational Meeting, March 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8C8E02-12F7-8E00-3614-72267CD6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80013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8C7E27-036A-42F5-BE20-8E470008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Special Congregational Meeting, March 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8C8E02-12F7-8E00-3614-72267CD6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Agenda</a:t>
            </a:r>
          </a:p>
          <a:p>
            <a:pPr marL="0" indent="0">
              <a:buNone/>
            </a:pPr>
            <a:r>
              <a:rPr lang="en-US" sz="2000" dirty="0"/>
              <a:t>Meeting Called to Order</a:t>
            </a:r>
          </a:p>
          <a:p>
            <a:r>
              <a:rPr lang="en-US" sz="2000" dirty="0"/>
              <a:t>Jeff Block, President</a:t>
            </a:r>
          </a:p>
          <a:p>
            <a:pPr marL="0" indent="0">
              <a:buNone/>
            </a:pPr>
            <a:r>
              <a:rPr lang="en-US" sz="2000" dirty="0"/>
              <a:t>Overview of the City’s Public Works Project and the Easement Details</a:t>
            </a:r>
          </a:p>
          <a:p>
            <a:r>
              <a:rPr lang="en-US" sz="2000" dirty="0"/>
              <a:t>Pastor Peter, with David Rodriguez and Sara Masters</a:t>
            </a:r>
          </a:p>
          <a:p>
            <a:pPr marL="0" indent="0">
              <a:buNone/>
            </a:pPr>
            <a:r>
              <a:rPr lang="en-US" sz="2000" dirty="0"/>
              <a:t>City’s Financial Offer for the easement, project easement and parking. Recommendation for use of easement funds.</a:t>
            </a:r>
          </a:p>
          <a:p>
            <a:r>
              <a:rPr lang="en-US" sz="2000" dirty="0"/>
              <a:t>Karl Starr, Treasurer</a:t>
            </a:r>
          </a:p>
          <a:p>
            <a:pPr marL="0" indent="0">
              <a:buNone/>
            </a:pPr>
            <a:r>
              <a:rPr lang="en-US" sz="2000" dirty="0"/>
              <a:t>Recommendation and Vote</a:t>
            </a:r>
          </a:p>
          <a:p>
            <a:r>
              <a:rPr lang="en-US" sz="2000" dirty="0"/>
              <a:t>Jeff Block</a:t>
            </a:r>
          </a:p>
          <a:p>
            <a:pPr marL="0" indent="0">
              <a:buNone/>
            </a:pPr>
            <a:r>
              <a:rPr lang="en-US" sz="2000" dirty="0"/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132040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8C7E27-036A-42F5-BE20-8E470008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Special Congregational Meeting, March 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8C8E02-12F7-8E00-3614-72267CD6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Overview of the City’s Public Works Project and the Easement Details</a:t>
            </a:r>
          </a:p>
          <a:p>
            <a:r>
              <a:rPr lang="en-US" sz="2000" dirty="0"/>
              <a:t>Public works project on 3</a:t>
            </a:r>
            <a:r>
              <a:rPr lang="en-US" sz="2000" baseline="30000" dirty="0"/>
              <a:t>rd</a:t>
            </a:r>
            <a:r>
              <a:rPr lang="en-US" sz="2000" dirty="0"/>
              <a:t> Ave</a:t>
            </a:r>
          </a:p>
          <a:p>
            <a:r>
              <a:rPr lang="en-US" sz="2000" dirty="0"/>
              <a:t>The project includes a new sanitary sewer line underneath the south end of the parking lot</a:t>
            </a:r>
          </a:p>
          <a:p>
            <a:r>
              <a:rPr lang="en-US" sz="2000" dirty="0"/>
              <a:t>The project is schedule to begin April 1 and conclude October 1 (6 months).</a:t>
            </a:r>
          </a:p>
          <a:p>
            <a:r>
              <a:rPr lang="en-US" sz="2000" dirty="0"/>
              <a:t>The 3</a:t>
            </a:r>
            <a:r>
              <a:rPr lang="en-US" sz="2000" baseline="30000" dirty="0"/>
              <a:t>rd</a:t>
            </a:r>
            <a:r>
              <a:rPr lang="en-US" sz="2000" dirty="0"/>
              <a:t> Ave parking entrance will be open during the project, 3</a:t>
            </a:r>
            <a:r>
              <a:rPr lang="en-US" sz="2000" baseline="30000" dirty="0"/>
              <a:t>rd</a:t>
            </a:r>
            <a:r>
              <a:rPr lang="en-US" sz="2000" dirty="0"/>
              <a:t> Ave may be at one lane from time to time</a:t>
            </a:r>
          </a:p>
          <a:p>
            <a:r>
              <a:rPr lang="en-US" sz="2000" dirty="0"/>
              <a:t>There is a construction easement and then the permanent easement.</a:t>
            </a:r>
          </a:p>
          <a:p>
            <a:r>
              <a:rPr lang="en-US" sz="2000" dirty="0"/>
              <a:t>The permanent easement will provide the City access for maintaining the sewer line. The parking lot will be returned for use by the Church.</a:t>
            </a:r>
          </a:p>
        </p:txBody>
      </p:sp>
    </p:spTree>
    <p:extLst>
      <p:ext uri="{BB962C8B-B14F-4D97-AF65-F5344CB8AC3E}">
        <p14:creationId xmlns:p14="http://schemas.microsoft.com/office/powerpoint/2010/main" val="21774071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8C7E27-036A-42F5-BE20-8E470008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 Congregational Meeting, March 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C22D2B-B9EA-7AF6-BC8E-0665F69B5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7318" y="121920"/>
            <a:ext cx="4575968" cy="62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6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8C7E27-036A-42F5-BE20-8E470008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Special Congregational Meeting, March 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8C8E02-12F7-8E00-3614-72267CD6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716" y="386443"/>
            <a:ext cx="6555347" cy="6313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Acquisition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C5F653E-450B-E20E-8EF5-EDED963B8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0091"/>
              </p:ext>
            </p:extLst>
          </p:nvPr>
        </p:nvGraphicFramePr>
        <p:xfrm>
          <a:off x="4367695" y="1109618"/>
          <a:ext cx="740664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968">
                  <a:extLst>
                    <a:ext uri="{9D8B030D-6E8A-4147-A177-3AD203B41FA5}">
                      <a16:colId xmlns:a16="http://schemas.microsoft.com/office/drawing/2014/main" val="2069572750"/>
                    </a:ext>
                  </a:extLst>
                </a:gridCol>
                <a:gridCol w="2304288">
                  <a:extLst>
                    <a:ext uri="{9D8B030D-6E8A-4147-A177-3AD203B41FA5}">
                      <a16:colId xmlns:a16="http://schemas.microsoft.com/office/drawing/2014/main" val="2501719591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2179504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Current Land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118,500 SF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$90 per 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$10,674,000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79760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3EE99C-9618-7C59-EB28-E28EA8ABA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45734"/>
              </p:ext>
            </p:extLst>
          </p:nvPr>
        </p:nvGraphicFramePr>
        <p:xfrm>
          <a:off x="4378577" y="2617295"/>
          <a:ext cx="740520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666">
                  <a:extLst>
                    <a:ext uri="{9D8B030D-6E8A-4147-A177-3AD203B41FA5}">
                      <a16:colId xmlns:a16="http://schemas.microsoft.com/office/drawing/2014/main" val="2069572750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2501719591"/>
                    </a:ext>
                  </a:extLst>
                </a:gridCol>
                <a:gridCol w="1926769">
                  <a:extLst>
                    <a:ext uri="{9D8B030D-6E8A-4147-A177-3AD203B41FA5}">
                      <a16:colId xmlns:a16="http://schemas.microsoft.com/office/drawing/2014/main" val="2179504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Permanent Utility Easement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2,738 SF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$90 per SF</a:t>
                      </a:r>
                    </a:p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70% loss in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$172,494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79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Temporary Easement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5,446 SF</a:t>
                      </a:r>
                    </a:p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$90 per SF</a:t>
                      </a:r>
                    </a:p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10% easement rate</a:t>
                      </a:r>
                    </a:p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6-month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$25,000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55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Temporary Parking 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26 parking stalls</a:t>
                      </a:r>
                    </a:p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$1,000 per stall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$26,000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56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Total offer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$223,494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922010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867B818-EC5E-CF96-D4D3-B342F90D3120}"/>
              </a:ext>
            </a:extLst>
          </p:cNvPr>
          <p:cNvSpPr txBox="1">
            <a:spLocks/>
          </p:cNvSpPr>
          <p:nvPr/>
        </p:nvSpPr>
        <p:spPr>
          <a:xfrm>
            <a:off x="4396599" y="2041075"/>
            <a:ext cx="6555347" cy="631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Offer from City</a:t>
            </a:r>
          </a:p>
        </p:txBody>
      </p:sp>
    </p:spTree>
    <p:extLst>
      <p:ext uri="{BB962C8B-B14F-4D97-AF65-F5344CB8AC3E}">
        <p14:creationId xmlns:p14="http://schemas.microsoft.com/office/powerpoint/2010/main" val="300727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8C7E27-036A-42F5-BE20-8E470008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Special Congregational Meeting, March 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8C8E02-12F7-8E00-3614-72267CD6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147" y="386443"/>
            <a:ext cx="6555347" cy="6313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Use of funds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867B818-EC5E-CF96-D4D3-B342F90D3120}"/>
              </a:ext>
            </a:extLst>
          </p:cNvPr>
          <p:cNvSpPr txBox="1">
            <a:spLocks/>
          </p:cNvSpPr>
          <p:nvPr/>
        </p:nvSpPr>
        <p:spPr>
          <a:xfrm>
            <a:off x="4296147" y="2450382"/>
            <a:ext cx="5310497" cy="631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Reserve for future capital projects: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0A5B7664-5CB5-2352-A892-3D2C1A864289}"/>
              </a:ext>
            </a:extLst>
          </p:cNvPr>
          <p:cNvSpPr txBox="1">
            <a:spLocks/>
          </p:cNvSpPr>
          <p:nvPr/>
        </p:nvSpPr>
        <p:spPr>
          <a:xfrm>
            <a:off x="4296147" y="1089657"/>
            <a:ext cx="4967599" cy="631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current year operating fund: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8402F4C-1764-958A-E3FA-9D76B27B896B}"/>
              </a:ext>
            </a:extLst>
          </p:cNvPr>
          <p:cNvSpPr txBox="1">
            <a:spLocks/>
          </p:cNvSpPr>
          <p:nvPr/>
        </p:nvSpPr>
        <p:spPr>
          <a:xfrm>
            <a:off x="9051471" y="1105982"/>
            <a:ext cx="2705114" cy="631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B7BFF28-73E9-4F09-E540-D316EFBA8D60}"/>
              </a:ext>
            </a:extLst>
          </p:cNvPr>
          <p:cNvSpPr txBox="1">
            <a:spLocks/>
          </p:cNvSpPr>
          <p:nvPr/>
        </p:nvSpPr>
        <p:spPr>
          <a:xfrm>
            <a:off x="9053864" y="1095096"/>
            <a:ext cx="2653736" cy="631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$26,000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1F184BB-1DA1-CED9-A032-9AAF4D20E1D0}"/>
              </a:ext>
            </a:extLst>
          </p:cNvPr>
          <p:cNvSpPr txBox="1">
            <a:spLocks/>
          </p:cNvSpPr>
          <p:nvPr/>
        </p:nvSpPr>
        <p:spPr>
          <a:xfrm>
            <a:off x="9053864" y="2477587"/>
            <a:ext cx="2653736" cy="631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$197,494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24A4CE3-5CBC-F960-6059-467BBDA35A14}"/>
              </a:ext>
            </a:extLst>
          </p:cNvPr>
          <p:cNvSpPr txBox="1">
            <a:spLocks/>
          </p:cNvSpPr>
          <p:nvPr/>
        </p:nvSpPr>
        <p:spPr>
          <a:xfrm>
            <a:off x="4339684" y="1639383"/>
            <a:ext cx="7362473" cy="631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Split with Allied Parking per revenue sharing formula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FA4CFBE-0B17-6FF8-3CDB-7818466CD8C2}"/>
              </a:ext>
            </a:extLst>
          </p:cNvPr>
          <p:cNvSpPr txBox="1">
            <a:spLocks/>
          </p:cNvSpPr>
          <p:nvPr/>
        </p:nvSpPr>
        <p:spPr>
          <a:xfrm>
            <a:off x="4345124" y="3070862"/>
            <a:ext cx="7362473" cy="286185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i="1" dirty="0"/>
              <a:t>Total of the two easement payments</a:t>
            </a:r>
          </a:p>
          <a:p>
            <a:pPr>
              <a:lnSpc>
                <a:spcPct val="100000"/>
              </a:lnSpc>
            </a:pPr>
            <a:r>
              <a:rPr lang="en-US" sz="2400" i="1" dirty="0"/>
              <a:t>Allocate to “Long-term projects” and/or “Consumables” account under stewardship of Fiscal &amp; Properties Committee</a:t>
            </a:r>
          </a:p>
          <a:p>
            <a:pPr>
              <a:lnSpc>
                <a:spcPct val="100000"/>
              </a:lnSpc>
            </a:pPr>
            <a:r>
              <a:rPr lang="en-US" sz="2400" i="1" dirty="0"/>
              <a:t>Any expenditure exceeding 3% of total annual budget to be approved by congregation</a:t>
            </a:r>
            <a:br>
              <a:rPr lang="en-US" sz="2400" i="1" dirty="0"/>
            </a:br>
            <a:endParaRPr lang="en-US" sz="2400" i="1" dirty="0"/>
          </a:p>
          <a:p>
            <a:endParaRPr lang="en-US" sz="2400" i="1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0CDE73CE-E907-F8DE-4607-DD282FE75C6B}"/>
              </a:ext>
            </a:extLst>
          </p:cNvPr>
          <p:cNvSpPr txBox="1">
            <a:spLocks/>
          </p:cNvSpPr>
          <p:nvPr/>
        </p:nvSpPr>
        <p:spPr>
          <a:xfrm>
            <a:off x="4301588" y="5683461"/>
            <a:ext cx="4967599" cy="631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Total settlement: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9D17071-0C10-3ADA-D8D4-B39EBB593CCA}"/>
              </a:ext>
            </a:extLst>
          </p:cNvPr>
          <p:cNvSpPr txBox="1">
            <a:spLocks/>
          </p:cNvSpPr>
          <p:nvPr/>
        </p:nvSpPr>
        <p:spPr>
          <a:xfrm>
            <a:off x="9053864" y="5688900"/>
            <a:ext cx="2653736" cy="631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$223,494</a:t>
            </a:r>
          </a:p>
        </p:txBody>
      </p:sp>
    </p:spTree>
    <p:extLst>
      <p:ext uri="{BB962C8B-B14F-4D97-AF65-F5344CB8AC3E}">
        <p14:creationId xmlns:p14="http://schemas.microsoft.com/office/powerpoint/2010/main" val="132195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8C7E27-036A-42F5-BE20-8E470008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Special Congregational Meeting, March 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8C8E02-12F7-8E00-3614-72267CD6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Motion and second to approve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Discussion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Adjourn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 for being </a:t>
            </a:r>
            <a:r>
              <a:rPr lang="en-US"/>
              <a:t>here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6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365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Special Congregational Meeting, March 5</vt:lpstr>
      <vt:lpstr>Special Congregational Meeting, March 5</vt:lpstr>
      <vt:lpstr>Special Congregational Meeting, March 5</vt:lpstr>
      <vt:lpstr>Special Congregational Meeting, March 5</vt:lpstr>
      <vt:lpstr>Special Congregational Meeting, March 5</vt:lpstr>
      <vt:lpstr>Special Congregational Meeting, March 5</vt:lpstr>
      <vt:lpstr>Special Congregational Meeting, March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Congregational Meeting, March 5</dc:title>
  <dc:creator>Peter Nycklemoe</dc:creator>
  <cp:lastModifiedBy>Peter Nycklemoe</cp:lastModifiedBy>
  <cp:revision>4</cp:revision>
  <dcterms:created xsi:type="dcterms:W3CDTF">2023-02-28T18:00:42Z</dcterms:created>
  <dcterms:modified xsi:type="dcterms:W3CDTF">2023-03-01T21:25:13Z</dcterms:modified>
</cp:coreProperties>
</file>